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3"/>
  </p:notesMasterIdLst>
  <p:sldIdLst>
    <p:sldId id="454" r:id="rId2"/>
    <p:sldId id="489" r:id="rId3"/>
    <p:sldId id="456" r:id="rId4"/>
    <p:sldId id="457" r:id="rId5"/>
    <p:sldId id="458" r:id="rId6"/>
    <p:sldId id="486" r:id="rId7"/>
    <p:sldId id="459" r:id="rId8"/>
    <p:sldId id="460" r:id="rId9"/>
    <p:sldId id="461" r:id="rId10"/>
    <p:sldId id="462" r:id="rId11"/>
    <p:sldId id="463" r:id="rId12"/>
    <p:sldId id="464" r:id="rId13"/>
    <p:sldId id="493" r:id="rId14"/>
    <p:sldId id="494" r:id="rId15"/>
    <p:sldId id="495" r:id="rId16"/>
    <p:sldId id="496" r:id="rId17"/>
    <p:sldId id="497" r:id="rId18"/>
    <p:sldId id="498" r:id="rId19"/>
    <p:sldId id="465" r:id="rId20"/>
    <p:sldId id="499" r:id="rId21"/>
    <p:sldId id="466" r:id="rId22"/>
    <p:sldId id="467" r:id="rId23"/>
    <p:sldId id="468" r:id="rId24"/>
    <p:sldId id="469" r:id="rId25"/>
    <p:sldId id="470" r:id="rId26"/>
    <p:sldId id="471" r:id="rId27"/>
    <p:sldId id="472" r:id="rId28"/>
    <p:sldId id="473" r:id="rId29"/>
    <p:sldId id="474" r:id="rId30"/>
    <p:sldId id="475" r:id="rId31"/>
    <p:sldId id="476" r:id="rId32"/>
    <p:sldId id="477" r:id="rId33"/>
    <p:sldId id="490" r:id="rId34"/>
    <p:sldId id="491" r:id="rId35"/>
    <p:sldId id="492" r:id="rId36"/>
    <p:sldId id="478" r:id="rId37"/>
    <p:sldId id="481" r:id="rId38"/>
    <p:sldId id="482" r:id="rId39"/>
    <p:sldId id="483" r:id="rId40"/>
    <p:sldId id="488" r:id="rId41"/>
    <p:sldId id="48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FF"/>
    <a:srgbClr val="FF9300"/>
    <a:srgbClr val="B70051"/>
    <a:srgbClr val="FFFFFF"/>
    <a:srgbClr val="C3D69C"/>
    <a:srgbClr val="A50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08"/>
    <p:restoredTop sz="91415"/>
  </p:normalViewPr>
  <p:slideViewPr>
    <p:cSldViewPr snapToGrid="0" snapToObjects="1">
      <p:cViewPr varScale="1">
        <p:scale>
          <a:sx n="102" d="100"/>
          <a:sy n="102" d="100"/>
        </p:scale>
        <p:origin x="192" y="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EA5DA-F518-7149-9598-EC7DB20DD91E}" type="datetimeFigureOut">
              <a:rPr lang="en-US" smtClean="0"/>
              <a:t>1/30/17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EFAB0-C925-094D-A5C3-D4CF669299A7}" type="slidenum">
              <a:rPr lang="en-US" smtClean="0"/>
              <a:t>‹#›</a:t>
            </a:fld>
            <a:endParaRPr lang="en-US"/>
          </a:p>
        </p:txBody>
      </p:sp>
    </p:spTree>
    <p:extLst>
      <p:ext uri="{BB962C8B-B14F-4D97-AF65-F5344CB8AC3E}">
        <p14:creationId xmlns:p14="http://schemas.microsoft.com/office/powerpoint/2010/main" val="1829454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27125" y="711200"/>
            <a:ext cx="4605338" cy="3454400"/>
          </a:xfrm>
          <a:ln/>
        </p:spPr>
      </p:sp>
      <p:sp>
        <p:nvSpPr>
          <p:cNvPr id="8195"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57354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27125" y="711200"/>
            <a:ext cx="4605338" cy="3454400"/>
          </a:xfrm>
          <a:ln/>
        </p:spPr>
      </p:sp>
      <p:sp>
        <p:nvSpPr>
          <p:cNvPr id="8195"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67924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710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9</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53553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11</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33747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0814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379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EE44E9-D9AA-7144-8DE8-CB8A8603C695}"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307473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44E9-D9AA-7144-8DE8-CB8A8603C695}"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82609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44E9-D9AA-7144-8DE8-CB8A8603C695}"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353778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3735054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331352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73266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EE44E9-D9AA-7144-8DE8-CB8A8603C695}"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123029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EE44E9-D9AA-7144-8DE8-CB8A8603C695}"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2201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EE44E9-D9AA-7144-8DE8-CB8A8603C695}"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1140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EE44E9-D9AA-7144-8DE8-CB8A8603C695}" type="datetimeFigureOut">
              <a:rPr lang="en-US" smtClean="0"/>
              <a:t>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73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EE44E9-D9AA-7144-8DE8-CB8A8603C695}" type="datetimeFigureOut">
              <a:rPr lang="en-US" smtClean="0"/>
              <a:t>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8038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E44E9-D9AA-7144-8DE8-CB8A8603C695}" type="datetimeFigureOut">
              <a:rPr lang="en-US" smtClean="0"/>
              <a:t>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89812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6892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4366534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E44E9-D9AA-7144-8DE8-CB8A8603C695}" type="datetimeFigureOut">
              <a:rPr lang="en-US" smtClean="0"/>
              <a:t>1/30/17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AE571-3BFA-4349-8001-CAC41C85A258}" type="slidenum">
              <a:rPr lang="en-US" smtClean="0"/>
              <a:t>‹#›</a:t>
            </a:fld>
            <a:endParaRPr lang="en-US"/>
          </a:p>
        </p:txBody>
      </p:sp>
      <p:pic>
        <p:nvPicPr>
          <p:cNvPr id="7" name="Picture 4" descr="C:\Users\Chris\University\Teaching\cs221\WWW\slides\img\stanfor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04775" y="5920797"/>
            <a:ext cx="908052" cy="9060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2862974" y="6488668"/>
            <a:ext cx="3418052" cy="369332"/>
          </a:xfrm>
          <a:prstGeom prst="rect">
            <a:avLst/>
          </a:prstGeom>
          <a:noFill/>
        </p:spPr>
        <p:txBody>
          <a:bodyPr wrap="none" rtlCol="0">
            <a:spAutoFit/>
          </a:bodyPr>
          <a:lstStyle/>
          <a:p>
            <a:r>
              <a:rPr lang="en-US" smtClean="0">
                <a:solidFill>
                  <a:schemeClr val="bg1">
                    <a:lumMod val="65000"/>
                  </a:schemeClr>
                </a:solidFill>
                <a:latin typeface="+mj-lt"/>
              </a:rPr>
              <a:t>Piech, CS106A</a:t>
            </a:r>
            <a:r>
              <a:rPr lang="en-US" dirty="0" smtClean="0">
                <a:solidFill>
                  <a:schemeClr val="bg1">
                    <a:lumMod val="65000"/>
                  </a:schemeClr>
                </a:solidFill>
                <a:latin typeface="+mj-lt"/>
              </a:rPr>
              <a:t>,</a:t>
            </a:r>
            <a:r>
              <a:rPr lang="en-US" baseline="0" dirty="0" smtClean="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0980284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1.png"/><Relationship Id="rId5" Type="http://schemas.microsoft.com/office/2007/relationships/hdphoto" Target="../media/hdphoto6.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1.png"/><Relationship Id="rId5" Type="http://schemas.microsoft.com/office/2007/relationships/hdphoto" Target="../media/hdphoto8.wdp"/><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1.png"/><Relationship Id="rId5" Type="http://schemas.microsoft.com/office/2007/relationships/hdphoto" Target="../media/hdphoto8.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1.png"/><Relationship Id="rId5" Type="http://schemas.microsoft.com/office/2007/relationships/hdphoto" Target="../media/hdphoto11.wdp"/><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11.png"/><Relationship Id="rId5" Type="http://schemas.microsoft.com/office/2007/relationships/hdphoto" Target="../media/hdphoto13.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1.png"/><Relationship Id="rId5" Type="http://schemas.microsoft.com/office/2007/relationships/hdphoto" Target="../media/hdphoto1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microsoft.com/office/2007/relationships/hdphoto" Target="../media/hdphoto15.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microsoft.com/office/2007/relationships/hdphoto" Target="../media/hdphoto16.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Events</a:t>
            </a:r>
            <a:endParaRPr lang="en-US" sz="4000" b="1" dirty="0" smtClean="0">
              <a:solidFill>
                <a:schemeClr val="tx1"/>
              </a:solidFill>
              <a:latin typeface="Century Gothic"/>
              <a:cs typeface="Century Gothic"/>
            </a:endParaRP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a:t>
            </a:r>
            <a:r>
              <a:rPr lang="en-US" sz="2400" b="1" dirty="0" smtClean="0">
                <a:solidFill>
                  <a:schemeClr val="tx1"/>
                </a:solidFill>
                <a:latin typeface="Century Gothic"/>
                <a:cs typeface="Century Gothic"/>
              </a:rPr>
              <a:t>University</a:t>
            </a:r>
            <a:endParaRPr lang="en-US" sz="2400" b="1" dirty="0">
              <a:solidFill>
                <a:schemeClr val="tx1"/>
              </a:solidFill>
              <a:latin typeface="Century Gothic"/>
              <a:cs typeface="Century Gothic"/>
            </a:endParaRPr>
          </a:p>
        </p:txBody>
      </p:sp>
    </p:spTree>
    <p:extLst>
      <p:ext uri="{BB962C8B-B14F-4D97-AF65-F5344CB8AC3E}">
        <p14:creationId xmlns:p14="http://schemas.microsoft.com/office/powerpoint/2010/main" val="130647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Hole Puncher</a:t>
            </a:r>
            <a:endParaRPr lang="en-US" sz="4000" b="1" dirty="0">
              <a:solidFill>
                <a:schemeClr val="tx1"/>
              </a:solidFill>
              <a:latin typeface="Century Gothic"/>
              <a:cs typeface="Century Gothic"/>
            </a:endParaRP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7844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smtClean="0">
                <a:solidFill>
                  <a:schemeClr val="bg1"/>
                </a:solidFill>
                <a:latin typeface="Courier"/>
                <a:cs typeface="Courier"/>
              </a:rPr>
              <a:t>Now With Dancing Children</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895513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smtClean="0"/>
              <a:t>Run Method</a:t>
            </a:r>
            <a:endParaRPr lang="en-US" sz="2400" dirty="0"/>
          </a:p>
        </p:txBody>
      </p:sp>
    </p:spTree>
    <p:extLst>
      <p:ext uri="{BB962C8B-B14F-4D97-AF65-F5344CB8AC3E}">
        <p14:creationId xmlns:p14="http://schemas.microsoft.com/office/powerpoint/2010/main" val="12383701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smtClean="0"/>
              <a:t>Run Method</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653" y="2324657"/>
            <a:ext cx="4935254" cy="149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4146115" y="2592888"/>
            <a:ext cx="4334006"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14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smtClean="0"/>
              <a:t>Run Method</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653" y="2324657"/>
            <a:ext cx="4935254" cy="149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4546947" y="2855934"/>
            <a:ext cx="2141952"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09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smtClean="0"/>
              <a:t>Run Method</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653" y="2324657"/>
            <a:ext cx="4935254" cy="149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7615824" y="2580361"/>
            <a:ext cx="438411"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60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smtClean="0"/>
              <a:t>Run Method</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653" y="2324657"/>
            <a:ext cx="4935254" cy="149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5837128" y="2592887"/>
            <a:ext cx="1665962"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79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smtClean="0"/>
              <a:t>Run Method</a:t>
            </a:r>
            <a:endParaRPr lang="en-US" sz="24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653" y="2324657"/>
            <a:ext cx="4935254" cy="14923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2"/>
          <p:cNvSpPr/>
          <p:nvPr/>
        </p:nvSpPr>
        <p:spPr>
          <a:xfrm>
            <a:off x="4584525" y="2843407"/>
            <a:ext cx="2104374"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117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smtClean="0"/>
              <a:t>Run Method</a:t>
            </a:r>
            <a:endParaRPr lang="en-US" sz="2400" dirty="0"/>
          </a:p>
        </p:txBody>
      </p:sp>
    </p:spTree>
    <p:extLst>
      <p:ext uri="{BB962C8B-B14F-4D97-AF65-F5344CB8AC3E}">
        <p14:creationId xmlns:p14="http://schemas.microsoft.com/office/powerpoint/2010/main" val="2083987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Listener Characters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smtClean="0"/>
              <a:t>Mouse Listener</a:t>
            </a:r>
            <a:endParaRPr lang="en-US" sz="2400" dirty="0"/>
          </a:p>
        </p:txBody>
      </p:sp>
    </p:spTree>
    <p:extLst>
      <p:ext uri="{BB962C8B-B14F-4D97-AF65-F5344CB8AC3E}">
        <p14:creationId xmlns:p14="http://schemas.microsoft.com/office/powerpoint/2010/main" val="20226509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Making Vegas 2.0</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stretch>
            <a:fillRect/>
          </a:stretch>
        </p:blipFill>
        <p:spPr>
          <a:xfrm>
            <a:off x="2462038" y="1365336"/>
            <a:ext cx="4343558" cy="4343558"/>
          </a:xfrm>
          <a:prstGeom prst="rect">
            <a:avLst/>
          </a:prstGeom>
        </p:spPr>
      </p:pic>
    </p:spTree>
    <p:extLst>
      <p:ext uri="{BB962C8B-B14F-4D97-AF65-F5344CB8AC3E}">
        <p14:creationId xmlns:p14="http://schemas.microsoft.com/office/powerpoint/2010/main" val="1944290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with a Mouse Method</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Tree>
    <p:extLst>
      <p:ext uri="{BB962C8B-B14F-4D97-AF65-F5344CB8AC3E}">
        <p14:creationId xmlns:p14="http://schemas.microsoft.com/office/powerpoint/2010/main" val="367278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Starts Running</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37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Add Mouse Listener</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smtClean="0">
                <a:latin typeface="Courier"/>
                <a:cs typeface="Courier"/>
              </a:rPr>
              <a:t>addMouseListeners</a:t>
            </a:r>
            <a:r>
              <a:rPr lang="en-US" sz="2400" dirty="0" smtClean="0">
                <a:latin typeface="Courier"/>
                <a:cs typeface="Courier"/>
              </a:rPr>
              <a:t>();</a:t>
            </a:r>
            <a:endParaRPr lang="en-US" sz="2400" dirty="0">
              <a:latin typeface="Courier"/>
              <a:cs typeface="Courier"/>
            </a:endParaRPr>
          </a:p>
        </p:txBody>
      </p:sp>
    </p:spTree>
    <p:extLst>
      <p:ext uri="{BB962C8B-B14F-4D97-AF65-F5344CB8AC3E}">
        <p14:creationId xmlns:p14="http://schemas.microsoft.com/office/powerpoint/2010/main" val="1163341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Runs as Usual</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4846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Moved!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18409205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Mouse Moved 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489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61849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Keeps Doing Its Thing</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04478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Moved!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705748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Mouse Moved 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420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70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smtClean="0"/>
              <a:t>Mouse Moved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84133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Tracker</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183444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34013" y="2894766"/>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Tracker</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6063819" y="4625708"/>
            <a:ext cx="1901395" cy="1901395"/>
          </a:xfrm>
          <a:prstGeom prst="rect">
            <a:avLst/>
          </a:prstGeom>
        </p:spPr>
      </p:pic>
    </p:spTree>
    <p:extLst>
      <p:ext uri="{BB962C8B-B14F-4D97-AF65-F5344CB8AC3E}">
        <p14:creationId xmlns:p14="http://schemas.microsoft.com/office/powerpoint/2010/main" val="1513703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a:buAutoNum type="arabicPeriod"/>
            </a:pPr>
            <a:r>
              <a:rPr lang="en-US" sz="2400" dirty="0" smtClean="0">
                <a:latin typeface="Calibri" charset="0"/>
                <a:ea typeface="Calibri" charset="0"/>
                <a:cs typeface="Calibri" charset="0"/>
              </a:rPr>
              <a:t>Variables exist until their inner-most control block ends.</a:t>
            </a:r>
          </a:p>
          <a:p>
            <a:pPr marL="457200" indent="-457200">
              <a:buAutoNum type="arabicPeriod"/>
            </a:pPr>
            <a:r>
              <a:rPr lang="en-US" sz="2400" dirty="0" smtClean="0">
                <a:latin typeface="Calibri" charset="0"/>
                <a:ea typeface="Calibri" charset="0"/>
                <a:cs typeface="Calibri" charset="0"/>
              </a:rPr>
              <a:t>If a variable is defined outside all methods, its inner-most control block is the entire program!</a:t>
            </a:r>
          </a:p>
          <a:p>
            <a:pPr marL="457200" indent="-457200">
              <a:buAutoNum type="arabicPeriod"/>
            </a:pPr>
            <a:r>
              <a:rPr lang="en-US" sz="2400" dirty="0" smtClean="0">
                <a:latin typeface="Calibri" charset="0"/>
                <a:ea typeface="Calibri" charset="0"/>
                <a:cs typeface="Calibri" charset="0"/>
              </a:rPr>
              <a:t>We call these variables </a:t>
            </a:r>
            <a:r>
              <a:rPr lang="en-US" sz="2400" b="1" dirty="0">
                <a:latin typeface="Calibri" charset="0"/>
                <a:ea typeface="Calibri" charset="0"/>
                <a:cs typeface="Calibri" charset="0"/>
              </a:rPr>
              <a:t>i</a:t>
            </a:r>
            <a:r>
              <a:rPr lang="en-US" sz="2400" b="1" dirty="0" smtClean="0">
                <a:latin typeface="Calibri" charset="0"/>
                <a:ea typeface="Calibri" charset="0"/>
                <a:cs typeface="Calibri" charset="0"/>
              </a:rPr>
              <a:t>nstance </a:t>
            </a:r>
            <a:r>
              <a:rPr lang="en-US" sz="2400" b="1" dirty="0">
                <a:latin typeface="Calibri" charset="0"/>
                <a:ea typeface="Calibri" charset="0"/>
                <a:cs typeface="Calibri" charset="0"/>
              </a:rPr>
              <a:t>v</a:t>
            </a:r>
            <a:r>
              <a:rPr lang="en-US" sz="2400" b="1" dirty="0" smtClean="0">
                <a:latin typeface="Calibri" charset="0"/>
                <a:ea typeface="Calibri" charset="0"/>
                <a:cs typeface="Calibri" charset="0"/>
              </a:rPr>
              <a:t>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a:t>
            </a:r>
            <a:endParaRPr lang="en-US" sz="4000" b="1" dirty="0">
              <a:solidFill>
                <a:schemeClr val="tx1"/>
              </a:solidFill>
              <a:latin typeface="Century Gothic"/>
              <a:cs typeface="Century Gothic"/>
            </a:endParaRP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smtClean="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endParaRPr lang="en-US" dirty="0">
              <a:latin typeface="Calibri" charset="0"/>
              <a:ea typeface="Calibri" charset="0"/>
              <a:cs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59403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 + Events</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1" y="2188585"/>
            <a:ext cx="6615830" cy="4002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3368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Objects have a special value called </a:t>
            </a:r>
            <a:r>
              <a:rPr lang="en-US" sz="2400" b="1" dirty="0" smtClean="0">
                <a:solidFill>
                  <a:srgbClr val="7030A0"/>
                </a:solidFill>
                <a:latin typeface="Courier" charset="0"/>
                <a:ea typeface="Courier" charset="0"/>
                <a:cs typeface="Courier" charset="0"/>
              </a:rPr>
              <a:t>null</a:t>
            </a:r>
            <a:r>
              <a:rPr lang="en-US" sz="2400" dirty="0" smtClean="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Null</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7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Debris Sweeper</a:t>
            </a:r>
            <a:endParaRPr lang="en-US" sz="4000" b="1" dirty="0">
              <a:solidFill>
                <a:schemeClr val="tx1"/>
              </a:solidFill>
              <a:latin typeface="Century Gothic"/>
              <a:cs typeface="Century Gothic"/>
            </a:endParaRP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719778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lnSpcReduction="10000"/>
          </a:bodyPr>
          <a:lstStyle/>
          <a:p>
            <a:pPr marL="0" indent="0">
              <a:buNone/>
            </a:pPr>
            <a:r>
              <a:rPr lang="en-US" dirty="0" smtClean="0"/>
              <a:t>New Commands</a:t>
            </a:r>
          </a:p>
          <a:p>
            <a:r>
              <a:rPr lang="en-US" dirty="0" err="1" smtClean="0">
                <a:latin typeface="Courier"/>
                <a:cs typeface="Courier"/>
              </a:rPr>
              <a:t>addMouseListeners</a:t>
            </a:r>
            <a:r>
              <a:rPr lang="en-US" dirty="0" smtClean="0">
                <a:latin typeface="Courier"/>
                <a:cs typeface="Courier"/>
              </a:rPr>
              <a:t>();</a:t>
            </a:r>
          </a:p>
          <a:p>
            <a:r>
              <a:rPr lang="en-US" dirty="0" err="1" smtClean="0">
                <a:latin typeface="Courier"/>
                <a:cs typeface="Courier"/>
              </a:rPr>
              <a:t>getElementAt</a:t>
            </a:r>
            <a:r>
              <a:rPr lang="en-US" dirty="0" smtClean="0">
                <a:latin typeface="Courier"/>
                <a:cs typeface="Courier"/>
              </a:rPr>
              <a:t>(</a:t>
            </a:r>
            <a:r>
              <a:rPr lang="en-US" i="1" dirty="0" smtClean="0">
                <a:latin typeface="Courier"/>
                <a:cs typeface="Courier"/>
              </a:rPr>
              <a:t>x</a:t>
            </a:r>
            <a:r>
              <a:rPr lang="en-US" dirty="0" smtClean="0">
                <a:latin typeface="Courier"/>
                <a:cs typeface="Courier"/>
              </a:rPr>
              <a:t>, </a:t>
            </a:r>
            <a:r>
              <a:rPr lang="en-US" i="1" dirty="0" smtClean="0">
                <a:latin typeface="Courier"/>
                <a:cs typeface="Courier"/>
              </a:rPr>
              <a:t>y</a:t>
            </a:r>
            <a:r>
              <a:rPr lang="en-US" dirty="0" smtClean="0">
                <a:latin typeface="Courier"/>
                <a:cs typeface="Courier"/>
              </a:rPr>
              <a:t>);</a:t>
            </a:r>
          </a:p>
          <a:p>
            <a:r>
              <a:rPr lang="en-US" dirty="0">
                <a:latin typeface="Courier"/>
                <a:cs typeface="Courier"/>
              </a:rPr>
              <a:t>r</a:t>
            </a:r>
            <a:r>
              <a:rPr lang="en-US" dirty="0" smtClean="0">
                <a:latin typeface="Courier"/>
                <a:cs typeface="Courier"/>
              </a:rPr>
              <a:t>emove(</a:t>
            </a:r>
            <a:r>
              <a:rPr lang="en-US" i="1" dirty="0" err="1" smtClean="0">
                <a:latin typeface="Courier"/>
                <a:cs typeface="Courier"/>
              </a:rPr>
              <a:t>obj</a:t>
            </a:r>
            <a:r>
              <a:rPr lang="en-US" dirty="0" smtClean="0">
                <a:latin typeface="Courier"/>
                <a:cs typeface="Courier"/>
              </a:rPr>
              <a:t>);</a:t>
            </a:r>
          </a:p>
          <a:p>
            <a:endParaRPr lang="en-US" dirty="0">
              <a:latin typeface="Courier"/>
              <a:cs typeface="Courier"/>
            </a:endParaRPr>
          </a:p>
          <a:p>
            <a:pPr marL="0" indent="0">
              <a:buNone/>
            </a:pPr>
            <a:r>
              <a:rPr lang="en-US" dirty="0" smtClean="0"/>
              <a:t>New Ideas</a:t>
            </a:r>
          </a:p>
          <a:p>
            <a:r>
              <a:rPr lang="en-US" dirty="0" smtClean="0"/>
              <a:t>The Listener Model</a:t>
            </a:r>
          </a:p>
          <a:p>
            <a:r>
              <a:rPr lang="en-US" dirty="0" smtClean="0"/>
              <a:t>Instance Variables</a:t>
            </a:r>
          </a:p>
          <a:p>
            <a:r>
              <a:rPr lang="en-US" b="1" dirty="0" smtClean="0">
                <a:solidFill>
                  <a:srgbClr val="660066"/>
                </a:solidFill>
                <a:latin typeface="Courier"/>
                <a:cs typeface="Courier"/>
              </a:rPr>
              <a:t>null</a:t>
            </a:r>
          </a:p>
          <a:p>
            <a:endParaRPr lang="en-US" dirty="0" smtClean="0"/>
          </a:p>
          <a:p>
            <a:endParaRPr lang="en-US" dirty="0" smtClean="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Concepts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745633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08065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T</a:t>
            </a:r>
            <a:r>
              <a:rPr lang="en-US" sz="2800" dirty="0" smtClean="0">
                <a:latin typeface="Times New Roman" charset="0"/>
              </a:rPr>
              <a: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Keyboard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056376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smtClean="0">
                <a:solidFill>
                  <a:schemeClr val="accent1">
                    <a:lumMod val="40000"/>
                    <a:lumOff val="60000"/>
                  </a:schemeClr>
                </a:solidFill>
              </a:rPr>
              <a:t>Source: The Hobbit</a:t>
            </a:r>
            <a:endParaRPr lang="en-US" dirty="0">
              <a:solidFill>
                <a:schemeClr val="accent1">
                  <a:lumMod val="40000"/>
                  <a:lumOff val="60000"/>
                </a:schemeClr>
              </a:solidFill>
            </a:endParaRP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We’ve Gotten Ahead of Ourselves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01198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And Here We Are</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088285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3196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smtClean="0">
                <a:solidFill>
                  <a:srgbClr val="B9CDE5"/>
                </a:solidFill>
              </a:rPr>
              <a:t>Source: The Hobbit</a:t>
            </a:r>
            <a:endParaRPr lang="en-US" dirty="0">
              <a:solidFill>
                <a:srgbClr val="B9CDE5"/>
              </a:solidFill>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Start at the Beginning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629314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Learning Goals</a:t>
            </a:r>
            <a:endParaRPr lang="en-US" sz="4600" dirty="0">
              <a:latin typeface="Calibri"/>
              <a:cs typeface="Calibri"/>
            </a:endParaRP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smtClean="0">
                <a:latin typeface="Chalkboard"/>
                <a:cs typeface="Chalkboard"/>
              </a:rPr>
              <a:t>Write a program that can respond to mouse events</a:t>
            </a:r>
          </a:p>
          <a:p>
            <a:pPr marL="457200" indent="-457200" algn="ctr">
              <a:buAutoNum type="arabicPeriod"/>
            </a:pPr>
            <a:r>
              <a:rPr lang="en-US" sz="2400" dirty="0" smtClean="0">
                <a:latin typeface="Chalkboard"/>
                <a:cs typeface="Chalkboard"/>
              </a:rPr>
              <a:t>Use an instance variable in your program</a:t>
            </a:r>
            <a:endParaRPr lang="en-US" sz="2400" dirty="0" smtClean="0">
              <a:latin typeface="Chalkboard"/>
              <a:cs typeface="Chalkboard"/>
            </a:endParaRPr>
          </a:p>
        </p:txBody>
      </p:sp>
    </p:spTree>
    <p:extLst>
      <p:ext uri="{BB962C8B-B14F-4D97-AF65-F5344CB8AC3E}">
        <p14:creationId xmlns:p14="http://schemas.microsoft.com/office/powerpoint/2010/main" val="1560135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ChangeArrowheads="1"/>
          </p:cNvSpPr>
          <p:nvPr/>
        </p:nvSpPr>
        <p:spPr bwMode="auto">
          <a:xfrm>
            <a:off x="482600" y="1161054"/>
            <a:ext cx="8128000" cy="478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buFontTx/>
              <a:buChar char="•"/>
            </a:pPr>
            <a:r>
              <a:rPr lang="en-US" sz="2800" dirty="0">
                <a:latin typeface="Calibri"/>
                <a:cs typeface="Calibri"/>
              </a:rPr>
              <a:t>When users interact with computer they generate events (e.g., moving/clicking the </a:t>
            </a:r>
            <a:r>
              <a:rPr lang="en-US" sz="2800" dirty="0" smtClean="0">
                <a:latin typeface="Calibri"/>
                <a:cs typeface="Calibri"/>
              </a:rPr>
              <a:t>mouse)</a:t>
            </a:r>
            <a:endParaRPr lang="en-US" sz="2400" b="1"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Can </a:t>
            </a:r>
            <a:r>
              <a:rPr lang="en-US" sz="2800" dirty="0">
                <a:latin typeface="Calibri"/>
                <a:cs typeface="Calibri"/>
              </a:rPr>
              <a:t>respond to events by having </a:t>
            </a:r>
            <a:r>
              <a:rPr lang="en-US" sz="2800" b="1" u="sng" dirty="0">
                <a:latin typeface="Calibri"/>
                <a:cs typeface="Calibri"/>
              </a:rPr>
              <a:t>listener</a:t>
            </a:r>
            <a:r>
              <a:rPr lang="en-US" sz="2800" dirty="0">
                <a:latin typeface="Calibri"/>
                <a:cs typeface="Calibri"/>
              </a:rPr>
              <a:t> for events</a:t>
            </a:r>
          </a:p>
          <a:p>
            <a:pPr marL="742950" lvl="1" indent="-285750">
              <a:lnSpc>
                <a:spcPct val="85000"/>
              </a:lnSpc>
              <a:spcAft>
                <a:spcPct val="30000"/>
              </a:spcAft>
              <a:buSzPct val="100000"/>
            </a:pPr>
            <a:r>
              <a:rPr lang="en-US" sz="2400" b="1" dirty="0">
                <a:latin typeface="Calibri"/>
                <a:cs typeface="Calibri"/>
              </a:rPr>
              <a:t>			</a:t>
            </a:r>
            <a:r>
              <a:rPr lang="en-US" sz="2400" b="1" dirty="0" err="1">
                <a:latin typeface="Courier"/>
                <a:cs typeface="Courier"/>
              </a:rPr>
              <a:t>addMouseListeners</a:t>
            </a:r>
            <a:r>
              <a:rPr lang="en-US" sz="2400" b="1" dirty="0">
                <a:latin typeface="Courier"/>
                <a:cs typeface="Courier"/>
              </a:rPr>
              <a:t>(</a:t>
            </a:r>
            <a:r>
              <a:rPr lang="en-US" sz="2400" b="1" dirty="0" smtClean="0">
                <a:latin typeface="Courier"/>
                <a:cs typeface="Courier"/>
              </a:rPr>
              <a:t>)</a:t>
            </a:r>
          </a:p>
          <a:p>
            <a:pPr marL="742950" lvl="1" indent="-285750">
              <a:lnSpc>
                <a:spcPct val="85000"/>
              </a:lnSpc>
              <a:spcAft>
                <a:spcPct val="30000"/>
              </a:spcAft>
              <a:buSzPct val="100000"/>
            </a:pPr>
            <a:endParaRPr lang="en-US" sz="2800"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Listeners get control of the program when an event happens.</a:t>
            </a:r>
            <a:endParaRPr lang="en-US" sz="2800" dirty="0">
              <a:latin typeface="Calibri"/>
              <a:cs typeface="Calibri"/>
            </a:endParaRPr>
          </a:p>
        </p:txBody>
      </p:sp>
      <p:sp>
        <p:nvSpPr>
          <p:cNvPr id="3076" name="Text Box 4"/>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Listener Model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34898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61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61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6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17413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smtClean="0">
                <a:solidFill>
                  <a:schemeClr val="bg1"/>
                </a:solidFill>
                <a:latin typeface="Courier"/>
                <a:cs typeface="Courier"/>
              </a:rPr>
              <a:t>Example</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1271434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6459</TotalTime>
  <Words>576</Words>
  <Application>Microsoft Macintosh PowerPoint</Application>
  <PresentationFormat>On-screen Show (4:3)</PresentationFormat>
  <Paragraphs>153</Paragraphs>
  <Slides>41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Century Gothic</vt:lpstr>
      <vt:lpstr>Chalkboard</vt:lpstr>
      <vt:lpstr>Courier</vt:lpstr>
      <vt:lpstr>ＭＳ Ｐゴシック</vt:lpstr>
      <vt:lpstr>Times New Roman</vt:lpstr>
      <vt:lpstr>Arial</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Chris James Piech</cp:lastModifiedBy>
  <cp:revision>47</cp:revision>
  <cp:lastPrinted>2017-01-27T17:37:51Z</cp:lastPrinted>
  <dcterms:created xsi:type="dcterms:W3CDTF">2016-06-22T10:46:22Z</dcterms:created>
  <dcterms:modified xsi:type="dcterms:W3CDTF">2017-01-30T17:41:24Z</dcterms:modified>
</cp:coreProperties>
</file>